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63" r:id="rId4"/>
    <p:sldId id="764" r:id="rId5"/>
    <p:sldId id="765" r:id="rId6"/>
    <p:sldId id="773" r:id="rId7"/>
    <p:sldId id="775" r:id="rId8"/>
    <p:sldId id="776" r:id="rId9"/>
    <p:sldId id="777" r:id="rId10"/>
    <p:sldId id="793" r:id="rId11"/>
    <p:sldId id="77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F3388-8907-48BF-83E9-11F4E5D3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DD6F48-333A-4388-A385-AFC6466F2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49403-D711-477D-AD4E-E3F808CF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BA0E9D-17AA-4347-A720-59EE769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19FAA-987F-474C-96BA-0CC17C0D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9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04D85-171D-4BE2-B130-AD6C6FDC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2E44C8-9FB9-4197-A433-FDD761F52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5CF1B-CD9C-4F1E-839D-48C72CDC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43B96-B420-4E0A-96AB-C32D4C1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E3ED4C-D28D-4DCF-BB02-4D401D6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14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D9D0F8-1A26-4FB1-B9B5-6B0B96DD7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CD51A7-DC0B-42F8-AFDA-622456F4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9ADAAA-54C0-470F-A925-BD22FC52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167CAB-E9F7-4CC0-BB45-01A020EE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41AFE-E688-4D02-9EF2-05A8E44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40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6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7AE04-B586-4CA3-8233-792E7A54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63E1C-6EF7-47B5-BF30-37CF43C4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B8E411-7C9F-47EA-81C2-51C9F367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18F85-FB40-4755-9235-2007EF85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825DC-4640-40CE-B96E-E460D0CA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61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3752E-7B64-4EAE-8E40-E818A950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E75C58-290F-4C8D-A294-A568F203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CCB8D6-E716-44E1-931E-047B870C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88FD80-45DE-46E9-B92A-A95C37C2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48CACD-6703-4368-B743-8A5D45F0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44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6DE0E-EDF9-4040-9406-DB33AB58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547E5A-76B7-4749-A159-398C652A5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4CF446-C171-42C0-82D5-8ACADFE6E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EEABF8-7A21-40BD-B31D-1CCAE441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C54F4A-DDBB-4702-B740-F50A4006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7A2BF5-91B1-48B1-9333-4D5A494F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77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BB4B3-E082-480A-B19E-A543BDAB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8647DF-D5CE-43CF-A3C3-0278FDF7E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A94722-9058-4404-AC1F-8462B0E59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254C26-4192-4BEE-AEF0-AB1B348DB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2E9221-8FAB-498A-BAE0-44E000314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A907C5-2C37-4EA5-BBFB-1072D9A9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1682AC-A04D-482D-B62E-05DF3D4C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C5228-C665-4C01-8369-BECAEA0D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3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20AE2-563B-47F0-995A-E23A6E1F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8D271A-6545-49D9-A225-D8D3FC1D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3F4331-20DF-4B45-93F5-57941F60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C26A57-E05A-4A0F-BA23-5D53B336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4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9D3F7B-F8F2-4051-9E1E-052A2550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BED567-A5D9-46D5-9C94-7D8091A3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5FFAF2-855C-489C-AA54-DC246087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3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58BE0-B33C-4B39-938C-0064504E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4322AB-E066-4C78-9383-A7FC92F0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DF6241-2AE4-45B9-8205-DCA1DFE8B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F65308-44B2-455A-A511-13E0CFEF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9F3F99-66F5-4466-89B1-9181EED6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8B0AB6-340F-4C9C-B3C3-F5A0286F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8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00D3A-3E5F-491A-98EE-E9B5374B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BB18E6-A9D4-4677-8680-09BFB5B13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BF82F0-1614-410F-A225-0E9DBD86D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045BFA-3549-4F7B-963E-185ACD63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D7721-7BED-4C44-B222-1E0EABD4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A27A80-A40E-4240-9BF8-C036146B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42A5F9-ED60-4945-B171-D800851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AB8DE-2B7E-40A9-B526-252E815A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7AC82-D067-40D4-B8CE-873D1EA58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D790-3538-4CF7-89E8-ED2292826B87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85C8B-B986-40A1-9C24-956A12504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EAE83-BE73-4431-A268-71D532BC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4F98-295A-4440-A43B-2C270FD47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7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7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oltv.nl/video/bevruchting-zaadcel-ontmoet-eicel/#q=bevrucht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zwangerschap-wat-gebeurt-er-na-een-bevruchting-in-het-lichaam-van-een-vrouw/#q=bevrucht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QkULC1bXz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43D3D2-3A0F-49D1-B449-72BC533C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600" b="1" dirty="0">
                <a:solidFill>
                  <a:schemeClr val="bg1"/>
                </a:solidFill>
              </a:rPr>
              <a:t>Les 2 Bevruchting en Zwangerschap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D612C3-AF23-4245-B46B-3906173C1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>
                <a:solidFill>
                  <a:schemeClr val="bg1"/>
                </a:solidFill>
              </a:rPr>
              <a:t>Basisstof 7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0B62B8-C049-403F-B10A-EB55A745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607728"/>
            <a:ext cx="4047843" cy="22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3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A78B7-38FE-4BE4-AC92-929C9396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Nageboorte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15D28-C602-4DBB-AC26-D1DBA8A8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Nageboorte</a:t>
            </a:r>
            <a:r>
              <a:rPr lang="nl-NL" sz="2400" dirty="0"/>
              <a:t>: de placenta, de resten van de navelstreng en de vruchtvliezen worden uitgedreven.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5F7604-F1DA-41A7-80DE-9DEA691C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86" y="3306769"/>
            <a:ext cx="9144000" cy="30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5405C-C562-41E4-BDD5-C4C24F70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1143000"/>
          </a:xfrm>
        </p:spPr>
        <p:txBody>
          <a:bodyPr/>
          <a:lstStyle/>
          <a:p>
            <a:r>
              <a:rPr lang="nl-NL" b="1" dirty="0"/>
              <a:t>B7 Zwangerschap en geboorte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BC9B8-8EF4-44F6-A515-0D41B622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067140"/>
            <a:ext cx="8915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Een bevruchte eicel </a:t>
            </a:r>
            <a:r>
              <a:rPr lang="nl-NL" sz="2400" u="sng" dirty="0"/>
              <a:t>deelt zich</a:t>
            </a:r>
            <a:r>
              <a:rPr lang="nl-NL" sz="2400" dirty="0"/>
              <a:t>. Klompje cellen wordt naar de baarmoeder vervoerd. </a:t>
            </a:r>
          </a:p>
          <a:p>
            <a:pPr marL="0" indent="0">
              <a:buNone/>
            </a:pPr>
            <a:r>
              <a:rPr lang="nl-NL" sz="2400" b="1" dirty="0"/>
              <a:t>Innesteling</a:t>
            </a:r>
            <a:r>
              <a:rPr lang="nl-NL" sz="2400" dirty="0"/>
              <a:t>: </a:t>
            </a:r>
            <a:r>
              <a:rPr lang="nl-NL" sz="2400" u="sng" dirty="0"/>
              <a:t>klompje cellen </a:t>
            </a:r>
            <a:r>
              <a:rPr lang="nl-NL" sz="2400" dirty="0"/>
              <a:t>zet zich vast in het </a:t>
            </a:r>
            <a:r>
              <a:rPr lang="nl-NL" sz="2400" u="sng" dirty="0"/>
              <a:t>baarmoederslijmvlies</a:t>
            </a:r>
            <a:r>
              <a:rPr lang="nl-NL" sz="2400" dirty="0"/>
              <a:t>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AA5552-6E9F-4E7F-A294-14888C6C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8" y="4419260"/>
            <a:ext cx="8345065" cy="24387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0E145F6-47B3-4280-8D0A-4C77741B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2604973"/>
            <a:ext cx="6554115" cy="164805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61DC7CD-8C80-49C5-B57A-15239EC368ED}"/>
              </a:ext>
            </a:extLst>
          </p:cNvPr>
          <p:cNvSpPr/>
          <p:nvPr/>
        </p:nvSpPr>
        <p:spPr>
          <a:xfrm>
            <a:off x="5410200" y="164521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https://schooltv.nl/video/bevruchting-zaadcel-ontmoet-eicel/#q=bevruchting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20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64C3739-E5B4-4217-8AF6-534068F9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115" y="0"/>
            <a:ext cx="6117771" cy="375361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E42536A-FBB4-4AFA-852E-5C442F56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48940"/>
            <a:ext cx="9144000" cy="32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E7313-1636-4539-8A2A-71B9E9F8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371" y="609600"/>
            <a:ext cx="89154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Tijdens de zwangerschap </a:t>
            </a:r>
            <a:r>
              <a:rPr lang="nl-NL" sz="2400" u="sng" dirty="0"/>
              <a:t>geen</a:t>
            </a:r>
            <a:r>
              <a:rPr lang="nl-NL" sz="2400" dirty="0"/>
              <a:t> menstruaties en ontwikkelen de </a:t>
            </a:r>
            <a:r>
              <a:rPr lang="nl-NL" sz="2400" b="1" dirty="0"/>
              <a:t>melkklieren</a:t>
            </a:r>
            <a:r>
              <a:rPr lang="nl-NL" sz="2400" dirty="0"/>
              <a:t> in de borsten ontwikkelen zich. Borsten worden groter.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Klompje cellen groeit uit tot </a:t>
            </a:r>
            <a:r>
              <a:rPr lang="nl-NL" sz="2400" b="1" dirty="0"/>
              <a:t>embryo</a:t>
            </a:r>
            <a:r>
              <a:rPr lang="nl-NL" sz="2400" dirty="0"/>
              <a:t>, vanaf de </a:t>
            </a:r>
            <a:r>
              <a:rPr lang="nl-NL" sz="2400" u="sng" dirty="0"/>
              <a:t>8</a:t>
            </a:r>
            <a:r>
              <a:rPr lang="nl-NL" sz="2400" u="sng" baseline="30000" dirty="0"/>
              <a:t>e</a:t>
            </a:r>
            <a:r>
              <a:rPr lang="nl-NL" sz="2400" u="sng" dirty="0"/>
              <a:t> week </a:t>
            </a:r>
            <a:r>
              <a:rPr lang="nl-NL" sz="2400" dirty="0"/>
              <a:t>na de bevruchting: </a:t>
            </a:r>
            <a:r>
              <a:rPr lang="nl-NL" sz="2400" b="1" dirty="0"/>
              <a:t>foetus</a:t>
            </a:r>
            <a:r>
              <a:rPr lang="nl-NL" sz="2400" dirty="0"/>
              <a:t>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58BF16-E3BF-438A-B12B-B8F1B3C0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1"/>
            <a:ext cx="9144000" cy="333487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B9F58E4-E9DD-4F1A-9E34-6B8F07DB1D80}"/>
              </a:ext>
            </a:extLst>
          </p:cNvPr>
          <p:cNvSpPr/>
          <p:nvPr/>
        </p:nvSpPr>
        <p:spPr>
          <a:xfrm>
            <a:off x="5257800" y="25619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3"/>
              </a:rPr>
              <a:t>https://schooltv.nl/video/zwangerschap-wat-gebeurt-er-na-een-bevruchting-in-het-lichaam-van-een-vrouw/#q=bevruchting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38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59874A4-1B33-4D98-81A9-0FB8E6A3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58321"/>
            <a:ext cx="7086600" cy="370327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8F67F3-8EAA-46DB-A7C2-DA2887D1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Placenta (moederkoek)</a:t>
            </a:r>
            <a:r>
              <a:rPr lang="nl-NL" sz="2400" dirty="0"/>
              <a:t>: </a:t>
            </a:r>
            <a:r>
              <a:rPr lang="nl-NL" sz="2400" b="1" dirty="0"/>
              <a:t>bloedvaten</a:t>
            </a:r>
            <a:r>
              <a:rPr lang="nl-NL" sz="2400" dirty="0"/>
              <a:t> van embryo en moeder. </a:t>
            </a:r>
          </a:p>
          <a:p>
            <a:pPr marL="0" indent="0">
              <a:buNone/>
            </a:pPr>
            <a:r>
              <a:rPr lang="nl-NL" sz="2400" b="1" dirty="0"/>
              <a:t>Navelstreng </a:t>
            </a:r>
            <a:r>
              <a:rPr lang="nl-NL" sz="2400" dirty="0"/>
              <a:t>verbindt het embryo met de placenta.</a:t>
            </a:r>
          </a:p>
          <a:p>
            <a:pPr marL="0" indent="0">
              <a:buNone/>
            </a:pPr>
            <a:r>
              <a:rPr lang="nl-NL" sz="2400" dirty="0"/>
              <a:t>– Bloed van moeder en embryo blijven </a:t>
            </a:r>
            <a:r>
              <a:rPr lang="nl-NL" sz="2400" u="sng" dirty="0"/>
              <a:t>gescheiden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Zuurstof en voedingsstoffen</a:t>
            </a:r>
            <a:r>
              <a:rPr lang="nl-NL" sz="2400" dirty="0"/>
              <a:t> gaan van het bloed van de moeder naar het bloed van het embryo. </a:t>
            </a:r>
          </a:p>
          <a:p>
            <a:pPr marL="0" indent="0">
              <a:buNone/>
            </a:pPr>
            <a:r>
              <a:rPr lang="nl-NL" sz="2400" dirty="0"/>
              <a:t>– </a:t>
            </a:r>
            <a:r>
              <a:rPr lang="nl-NL" sz="2400" u="sng" dirty="0"/>
              <a:t>Afvalstoffen</a:t>
            </a:r>
            <a:r>
              <a:rPr lang="nl-NL" sz="2400" dirty="0"/>
              <a:t> gaan van het bloed van het embryo naar het bloed van de moeder.</a:t>
            </a:r>
          </a:p>
        </p:txBody>
      </p:sp>
    </p:spTree>
    <p:extLst>
      <p:ext uri="{BB962C8B-B14F-4D97-AF65-F5344CB8AC3E}">
        <p14:creationId xmlns:p14="http://schemas.microsoft.com/office/powerpoint/2010/main" val="38025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15ECB-C691-4273-BE1B-42893C64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Twee vruchtvliezen en vruchtwater</a:t>
            </a:r>
            <a:r>
              <a:rPr lang="nl-NL" sz="2400" dirty="0"/>
              <a:t>: beschermen embryo/foetus tegen stoten, uitdroging en wisseling van temperatuur. </a:t>
            </a:r>
          </a:p>
          <a:p>
            <a:pPr marL="0" indent="0">
              <a:buNone/>
            </a:pPr>
            <a:r>
              <a:rPr lang="nl-NL" sz="2400" dirty="0"/>
              <a:t>In het vruchtwater kan het embryo zich gemakkelijk bewegen.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7A2F55-ECFE-4A35-8181-927B7F6D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3600"/>
            <a:ext cx="9144000" cy="3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CE97F-2B98-4AF8-9029-BACD3059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657"/>
            <a:ext cx="8229600" cy="1143000"/>
          </a:xfrm>
        </p:spPr>
        <p:txBody>
          <a:bodyPr/>
          <a:lstStyle/>
          <a:p>
            <a:r>
              <a:rPr lang="nl-NL" b="1" dirty="0"/>
              <a:t>Geboorte (bevalling)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DC9AD-CDB8-4F09-8886-3C86106E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64772"/>
            <a:ext cx="9220200" cy="2264229"/>
          </a:xfrm>
        </p:spPr>
        <p:txBody>
          <a:bodyPr>
            <a:normAutofit/>
          </a:bodyPr>
          <a:lstStyle/>
          <a:p>
            <a:r>
              <a:rPr lang="nl-NL" sz="2400" u="sng" dirty="0"/>
              <a:t>Ontsluitingsfase</a:t>
            </a:r>
          </a:p>
          <a:p>
            <a:pPr marL="0" indent="0">
              <a:buNone/>
            </a:pPr>
            <a:r>
              <a:rPr lang="nl-NL" sz="2400" dirty="0"/>
              <a:t>- Spieren in de baarmoederwand trekken samen (</a:t>
            </a:r>
            <a:r>
              <a:rPr lang="nl-NL" sz="2400" b="1" dirty="0"/>
              <a:t>weeën).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- Baarmoederhals en de baarmoedermond worden wijder</a:t>
            </a:r>
            <a:r>
              <a:rPr lang="nl-NL" sz="2400" b="1" dirty="0"/>
              <a:t> (ontsluiting)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- Meestal breken de vruchtvliezen en vloeit het vruchtwater weg via de vagina.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4898EE-26AF-4ADE-8314-24220034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9144000" cy="27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6862-8161-4BD1-83B7-6AE6CB9E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u="sng" dirty="0"/>
              <a:t>Uitdrijvingsfase</a:t>
            </a:r>
          </a:p>
          <a:p>
            <a:pPr>
              <a:buFontTx/>
              <a:buChar char="-"/>
            </a:pPr>
            <a:r>
              <a:rPr lang="nl-NL" sz="2400" dirty="0"/>
              <a:t>Het kind komt ter wereld door krachtige </a:t>
            </a:r>
            <a:r>
              <a:rPr lang="nl-NL" sz="2400" b="1" dirty="0"/>
              <a:t>persweeën</a:t>
            </a:r>
            <a:r>
              <a:rPr lang="nl-NL" sz="2400" dirty="0"/>
              <a:t>. </a:t>
            </a:r>
          </a:p>
          <a:p>
            <a:pPr>
              <a:buFontTx/>
              <a:buChar char="-"/>
            </a:pPr>
            <a:r>
              <a:rPr lang="nl-NL" sz="2400" dirty="0"/>
              <a:t>Meestal komt het hoofdje het eerst tevoorschijn.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F7DDB9-40E3-4AC1-AE9D-3A4DA222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6096000" cy="48532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8DA1AF5-E7F4-4C72-9D71-9DCEC0E03B93}"/>
              </a:ext>
            </a:extLst>
          </p:cNvPr>
          <p:cNvSpPr/>
          <p:nvPr/>
        </p:nvSpPr>
        <p:spPr>
          <a:xfrm>
            <a:off x="7315200" y="6280025"/>
            <a:ext cx="1492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solidFill>
                  <a:srgbClr val="FFFFFF"/>
                </a:solidFill>
                <a:latin typeface="YouTube Noto"/>
                <a:hlinkClick r:id="rId3"/>
              </a:rPr>
              <a:t>https://youtu.be/ZQkULC1bXzc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43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0027A1-F164-4EAA-BCA0-F07C3036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339" y="381001"/>
            <a:ext cx="6701322" cy="514822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DBBCC2B-8B09-4430-96B2-2E276DA936C9}"/>
              </a:ext>
            </a:extLst>
          </p:cNvPr>
          <p:cNvSpPr/>
          <p:nvPr/>
        </p:nvSpPr>
        <p:spPr>
          <a:xfrm>
            <a:off x="3092496" y="579120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prstClr val="black"/>
                </a:solidFill>
                <a:latin typeface="Calibri"/>
              </a:rPr>
              <a:t>Keizersnede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operatie via de buikwand bij een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dwarsligging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 en meestal bij een </a:t>
            </a:r>
            <a:r>
              <a:rPr lang="nl-NL" sz="2400" u="sng" dirty="0">
                <a:solidFill>
                  <a:prstClr val="black"/>
                </a:solidFill>
                <a:latin typeface="Calibri"/>
              </a:rPr>
              <a:t>stuitligging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008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284</Words>
  <Application>Microsoft Office PowerPoint</Application>
  <PresentationFormat>Breedbeeld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YouTube Noto</vt:lpstr>
      <vt:lpstr>Kantoorthema</vt:lpstr>
      <vt:lpstr>1_Kantoorthema</vt:lpstr>
      <vt:lpstr>Les 2 Bevruchting en Zwangerschap</vt:lpstr>
      <vt:lpstr>B7 Zwangerschap en geboorte</vt:lpstr>
      <vt:lpstr>PowerPoint-presentatie</vt:lpstr>
      <vt:lpstr>PowerPoint-presentatie</vt:lpstr>
      <vt:lpstr>PowerPoint-presentatie</vt:lpstr>
      <vt:lpstr>PowerPoint-presentatie</vt:lpstr>
      <vt:lpstr>Geboorte (bevalling)</vt:lpstr>
      <vt:lpstr>PowerPoint-presentatie</vt:lpstr>
      <vt:lpstr>PowerPoint-presentatie</vt:lpstr>
      <vt:lpstr>Nageboorte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Bevruchting en Zwangerschap</dc:title>
  <dc:creator>Gerda Elzinga</dc:creator>
  <cp:lastModifiedBy>Gerda Elzinga</cp:lastModifiedBy>
  <cp:revision>1</cp:revision>
  <dcterms:created xsi:type="dcterms:W3CDTF">2020-05-01T13:14:00Z</dcterms:created>
  <dcterms:modified xsi:type="dcterms:W3CDTF">2020-05-01T13:16:34Z</dcterms:modified>
</cp:coreProperties>
</file>